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7"/>
    <p:restoredTop sz="94640"/>
  </p:normalViewPr>
  <p:slideViewPr>
    <p:cSldViewPr snapToGrid="0" snapToObjects="1">
      <p:cViewPr varScale="1">
        <p:scale>
          <a:sx n="96" d="100"/>
          <a:sy n="96" d="100"/>
        </p:scale>
        <p:origin x="-26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B1761-A720-D248-A8C9-0DEDA71F7122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ABA79-84AB-EF42-85C6-1C7836F80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98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99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652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3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7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72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0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3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3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07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7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1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F163A-86EB-3B45-A767-6C5D3DB71ED0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1DF99-2B28-D247-9E1E-5F41DBD70B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34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/>
        </p:nvSpPr>
        <p:spPr>
          <a:xfrm>
            <a:off x="473900" y="282733"/>
            <a:ext cx="3541200" cy="2612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latin typeface="Montserrat"/>
                <a:ea typeface="Montserrat"/>
                <a:cs typeface="Montserrat"/>
                <a:sym typeface="Montserrat"/>
              </a:rPr>
              <a:t>1. What is this situation about?</a:t>
            </a:r>
            <a:endParaRPr sz="1467">
              <a:latin typeface="Montserrat"/>
              <a:ea typeface="Montserrat"/>
              <a:cs typeface="Montserrat"/>
              <a:sym typeface="Montserrat"/>
            </a:endParaRPr>
          </a:p>
          <a:p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Teacher poses the question “What is this situation about?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Teacher reads the situation aloud.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It is not necessary or recommended that students recall any of the numerical values, only that they can explain the situation.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Students pair/share the situation and any facts they can recall.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Students record in this box.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4280500" y="290733"/>
            <a:ext cx="3748000" cy="2612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2a. What are the quantities and units in the situation? </a:t>
            </a:r>
            <a:endParaRPr sz="1467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rgbClr val="454F5B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Teacher posts the situation for all to see and asks student to read to themselves as he/she reads aloud. </a:t>
            </a:r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rgbClr val="454F5B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Student records quantities in this box.</a:t>
            </a:r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219170" lvl="1" indent="-380990">
              <a:buClr>
                <a:srgbClr val="454F5B"/>
              </a:buClr>
              <a:buSzPts val="900"/>
              <a:buFont typeface="Montserrat"/>
              <a:buChar char="○"/>
            </a:pPr>
            <a:r>
              <a:rPr lang="en" sz="12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quantities cans be stated</a:t>
            </a:r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219170" lvl="1" indent="-380990">
              <a:buClr>
                <a:srgbClr val="454F5B"/>
              </a:buClr>
              <a:buSzPts val="900"/>
              <a:buFont typeface="Montserrat"/>
              <a:buChar char="○"/>
            </a:pPr>
            <a:r>
              <a:rPr lang="en" sz="12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quantities can be implied</a:t>
            </a:r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1219170" lvl="1" indent="-380990">
              <a:buClr>
                <a:srgbClr val="454F5B"/>
              </a:buClr>
              <a:buSzPts val="900"/>
              <a:buFont typeface="Montserrat"/>
              <a:buChar char="○"/>
            </a:pPr>
            <a:r>
              <a:rPr lang="en" sz="12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quantities must include units</a:t>
            </a:r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/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484700" y="3067400"/>
            <a:ext cx="3541200" cy="3516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            </a:t>
            </a:r>
            <a:r>
              <a:rPr lang="en" sz="1467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(glue situation here)</a:t>
            </a:r>
            <a:endParaRPr sz="1467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Teacher passes out the situation and reads (aloud, partners, silently, choral) it a 3rd time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2" name="Shape 152"/>
          <p:cNvSpPr txBox="1"/>
          <p:nvPr/>
        </p:nvSpPr>
        <p:spPr>
          <a:xfrm>
            <a:off x="9445567" y="6583325"/>
            <a:ext cx="2950800" cy="2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067">
                <a:latin typeface="Montserrat"/>
                <a:ea typeface="Montserrat"/>
                <a:cs typeface="Montserrat"/>
                <a:sym typeface="Montserrat"/>
              </a:rPr>
              <a:t>3 Reads Problem Solving Strategy</a:t>
            </a:r>
            <a:endParaRPr sz="1067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3" name="Shape 153"/>
          <p:cNvSpPr txBox="1"/>
          <p:nvPr/>
        </p:nvSpPr>
        <p:spPr>
          <a:xfrm>
            <a:off x="8293867" y="290733"/>
            <a:ext cx="3748000" cy="2612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2b. Create a visual representation of the situation.</a:t>
            </a:r>
            <a:endParaRPr sz="1467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0990">
              <a:buClr>
                <a:srgbClr val="454F5B"/>
              </a:buClr>
              <a:buSzPts val="900"/>
              <a:buFont typeface="Montserrat"/>
              <a:buChar char="●"/>
            </a:pPr>
            <a:r>
              <a:rPr lang="en" sz="1200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Students create a visual model of the relationship between the situation, the values and the units.</a:t>
            </a:r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200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4237800" y="3067400"/>
            <a:ext cx="3790800" cy="3516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3a. What mathematical questions can be asked about the situation?</a:t>
            </a:r>
            <a:endParaRPr sz="1467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Students may begin working with a partner or in a cooperative group.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Offer an opportunity to share questions. (pair/share, round robin, give one get one, padlet)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Students answer questions and justify their answers.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endParaRPr sz="1333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8293867" y="3067400"/>
            <a:ext cx="3748000" cy="3516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latin typeface="Montserrat"/>
                <a:ea typeface="Montserrat"/>
                <a:cs typeface="Montserrat"/>
                <a:sym typeface="Montserrat"/>
              </a:rPr>
              <a:t>                  </a:t>
            </a:r>
            <a:r>
              <a:rPr lang="en" sz="1467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 (glue question here)</a:t>
            </a:r>
            <a:endParaRPr sz="1467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ctr">
              <a:buClr>
                <a:schemeClr val="dk1"/>
              </a:buClr>
              <a:buSzPts val="1100"/>
            </a:pPr>
            <a:endParaRPr sz="1467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Teacher passes out a teacher created/textbook created question.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Students answer the teacher posed question.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389457">
              <a:buClr>
                <a:srgbClr val="454F5B"/>
              </a:buClr>
              <a:buSzPts val="1000"/>
              <a:buFont typeface="Montserrat"/>
              <a:buChar char="●"/>
            </a:pPr>
            <a:r>
              <a:rPr lang="en" sz="1333">
                <a:solidFill>
                  <a:srgbClr val="454F5B"/>
                </a:solidFill>
                <a:latin typeface="Montserrat"/>
                <a:ea typeface="Montserrat"/>
                <a:cs typeface="Montserrat"/>
                <a:sym typeface="Montserrat"/>
              </a:rPr>
              <a:t>Students may have already created and answered this question. Bonus!!!</a:t>
            </a:r>
            <a:endParaRPr sz="1333">
              <a:solidFill>
                <a:srgbClr val="454F5B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/>
        </p:nvSpPr>
        <p:spPr>
          <a:xfrm>
            <a:off x="473900" y="282733"/>
            <a:ext cx="3541200" cy="2612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latin typeface="Montserrat"/>
                <a:ea typeface="Montserrat"/>
                <a:cs typeface="Montserrat"/>
                <a:sym typeface="Montserrat"/>
              </a:rPr>
              <a:t>1. What is this situation about? </a:t>
            </a:r>
            <a:endParaRPr sz="1467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4280500" y="290733"/>
            <a:ext cx="3748000" cy="2612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latin typeface="Montserrat"/>
                <a:ea typeface="Montserrat"/>
                <a:cs typeface="Montserrat"/>
                <a:sym typeface="Montserrat"/>
              </a:rPr>
              <a:t>2a. What are the quantities and units in the situation? </a:t>
            </a:r>
            <a:endParaRPr sz="1467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484700" y="3067400"/>
            <a:ext cx="3541200" cy="3516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endParaRPr sz="1600">
              <a:latin typeface="Montserrat"/>
              <a:ea typeface="Montserrat"/>
              <a:cs typeface="Montserrat"/>
              <a:sym typeface="Montserrat"/>
            </a:endParaRPr>
          </a:p>
          <a:p>
            <a:r>
              <a:rPr lang="en" sz="1600">
                <a:latin typeface="Montserrat"/>
                <a:ea typeface="Montserrat"/>
                <a:cs typeface="Montserrat"/>
                <a:sym typeface="Montserrat"/>
              </a:rPr>
              <a:t>             </a:t>
            </a:r>
            <a:r>
              <a:rPr lang="en" sz="1467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(glue situation here)</a:t>
            </a:r>
            <a:endParaRPr sz="1467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3" name="Shape 163"/>
          <p:cNvSpPr txBox="1"/>
          <p:nvPr/>
        </p:nvSpPr>
        <p:spPr>
          <a:xfrm>
            <a:off x="9445567" y="6583325"/>
            <a:ext cx="2950800" cy="2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067">
                <a:latin typeface="Montserrat"/>
                <a:ea typeface="Montserrat"/>
                <a:cs typeface="Montserrat"/>
                <a:sym typeface="Montserrat"/>
              </a:rPr>
              <a:t>3 Reads Problem Solving Strategy</a:t>
            </a:r>
            <a:endParaRPr sz="1067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8293867" y="290733"/>
            <a:ext cx="3748000" cy="2612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latin typeface="Montserrat"/>
                <a:ea typeface="Montserrat"/>
                <a:cs typeface="Montserrat"/>
                <a:sym typeface="Montserrat"/>
              </a:rPr>
              <a:t>2b. Visual representation of the situation.</a:t>
            </a:r>
            <a:endParaRPr sz="1467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5" name="Shape 165"/>
          <p:cNvSpPr txBox="1"/>
          <p:nvPr/>
        </p:nvSpPr>
        <p:spPr>
          <a:xfrm>
            <a:off x="4237800" y="3067400"/>
            <a:ext cx="3748000" cy="3516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67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3a. What mathematical questions can be asked about the situation?</a:t>
            </a:r>
            <a:endParaRPr sz="1467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8293867" y="3067400"/>
            <a:ext cx="3748000" cy="3516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sz="1467"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latin typeface="Montserrat"/>
              <a:ea typeface="Montserrat"/>
              <a:cs typeface="Montserrat"/>
              <a:sym typeface="Montserrat"/>
            </a:endParaRPr>
          </a:p>
          <a:p>
            <a:endParaRPr sz="1467">
              <a:latin typeface="Montserrat"/>
              <a:ea typeface="Montserrat"/>
              <a:cs typeface="Montserrat"/>
              <a:sym typeface="Montserrat"/>
            </a:endParaRPr>
          </a:p>
          <a:p>
            <a:r>
              <a:rPr lang="en" sz="1467">
                <a:latin typeface="Montserrat"/>
                <a:ea typeface="Montserrat"/>
                <a:cs typeface="Montserrat"/>
                <a:sym typeface="Montserrat"/>
              </a:rPr>
              <a:t>                   </a:t>
            </a:r>
            <a:r>
              <a:rPr lang="en" sz="1467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 (glue question here)</a:t>
            </a:r>
            <a:endParaRPr sz="1467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319</Words>
  <Application>Microsoft Macintosh PowerPoint</Application>
  <PresentationFormat>Custom</PresentationFormat>
  <Paragraphs>47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Janzen</dc:creator>
  <cp:lastModifiedBy>Vicky Kukuruda</cp:lastModifiedBy>
  <cp:revision>2</cp:revision>
  <dcterms:created xsi:type="dcterms:W3CDTF">2018-02-24T14:16:23Z</dcterms:created>
  <dcterms:modified xsi:type="dcterms:W3CDTF">2018-02-25T01:08:55Z</dcterms:modified>
</cp:coreProperties>
</file>